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0" r:id="rId5"/>
    <p:sldId id="268" r:id="rId6"/>
    <p:sldId id="271" r:id="rId7"/>
    <p:sldId id="260" r:id="rId8"/>
    <p:sldId id="272" r:id="rId9"/>
    <p:sldId id="273" r:id="rId10"/>
    <p:sldId id="274" r:id="rId11"/>
    <p:sldId id="26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219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06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2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1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6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0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02557-3524-4488-B06E-FF8EACD213A6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10DA4-B0D5-413B-A839-8E0317081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2064A55-79E9-4926-95DD-77054BCEDE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103300" y="1239207"/>
            <a:ext cx="8336100" cy="18114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Barite extraction and processing</a:t>
            </a: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6865D-BCE7-4A1C-BDDA-97FBDB05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10526" r="7134" b="20788"/>
          <a:stretch/>
        </p:blipFill>
        <p:spPr>
          <a:xfrm rot="16200000">
            <a:off x="8114745" y="3041001"/>
            <a:ext cx="4355296" cy="2982586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596A53B7-2DE9-442A-B322-4100B51F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767" y="5332214"/>
            <a:ext cx="3133583" cy="287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Chordi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Georgia Mining Ltd.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0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32DB-1297-4628-83D2-BCB1C0FF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575" y="238125"/>
            <a:ext cx="8911687" cy="822508"/>
          </a:xfrm>
        </p:spPr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8F16F-0E0A-4082-B430-FF34575F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1247776"/>
            <a:ext cx="10410825" cy="518159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US" dirty="0">
                <a:solidFill>
                  <a:srgbClr val="202124"/>
                </a:solidFill>
              </a:rPr>
              <a:t>7 mil. tones of barite are produced world-wide annually,  6.2 mil. tones are used in oil drilling plants, about 800 thousand tones are used in chemical production  (filler in paints, paper and plastics); </a:t>
            </a:r>
          </a:p>
          <a:p>
            <a:r>
              <a:rPr lang="en-US" altLang="en-US" dirty="0">
                <a:solidFill>
                  <a:srgbClr val="202124"/>
                </a:solidFill>
              </a:rPr>
              <a:t>Use and price varies based on BaSO4 concentration and the degree of </a:t>
            </a:r>
            <a:r>
              <a:rPr lang="en-US" altLang="en-US" dirty="0" err="1">
                <a:solidFill>
                  <a:srgbClr val="202124"/>
                </a:solidFill>
              </a:rPr>
              <a:t>micronization</a:t>
            </a:r>
            <a:r>
              <a:rPr lang="en-US" altLang="en-US" dirty="0">
                <a:solidFill>
                  <a:srgbClr val="202124"/>
                </a:solidFill>
              </a:rPr>
              <a:t>. </a:t>
            </a:r>
          </a:p>
          <a:p>
            <a:r>
              <a:rPr lang="en-US" altLang="en-US" dirty="0">
                <a:solidFill>
                  <a:srgbClr val="202124"/>
                </a:solidFill>
              </a:rPr>
              <a:t>The price for API standard barium concentrate with a density of 4.2 kg/m</a:t>
            </a:r>
            <a:r>
              <a:rPr lang="en-US" altLang="en-US" baseline="30000" dirty="0">
                <a:solidFill>
                  <a:srgbClr val="202124"/>
                </a:solidFill>
              </a:rPr>
              <a:t>3</a:t>
            </a:r>
            <a:r>
              <a:rPr lang="en-US" altLang="en-US" dirty="0">
                <a:solidFill>
                  <a:srgbClr val="202124"/>
                </a:solidFill>
              </a:rPr>
              <a:t>, strength of 3.0 - 3.5 kg/m</a:t>
            </a:r>
            <a:r>
              <a:rPr lang="en-US" altLang="en-US" baseline="30000" dirty="0">
                <a:solidFill>
                  <a:srgbClr val="202124"/>
                </a:solidFill>
              </a:rPr>
              <a:t>2</a:t>
            </a:r>
            <a:r>
              <a:rPr lang="en-US" altLang="en-US" dirty="0">
                <a:solidFill>
                  <a:srgbClr val="202124"/>
                </a:solidFill>
              </a:rPr>
              <a:t> and BaSO4 concentration of 90% is125-160 USD. The average selling price of concentrate EXW Poti Black Sea is 150 - 155 USD;</a:t>
            </a:r>
          </a:p>
          <a:p>
            <a:r>
              <a:rPr lang="en-US" altLang="en-US" dirty="0"/>
              <a:t>Demand for Georgian barite studied - deals are guaranteed, because of the local demand  and demand from neighboring countries; </a:t>
            </a:r>
          </a:p>
          <a:p>
            <a:r>
              <a:rPr lang="en-US" altLang="en-US" dirty="0">
                <a:solidFill>
                  <a:srgbClr val="202124"/>
                </a:solidFill>
              </a:rPr>
              <a:t>Products will be sold mainly in Azerbaijan, Turkmenistan and Iraq; The annual order  potential of their demand is - 200 000 tons;</a:t>
            </a:r>
          </a:p>
          <a:p>
            <a:r>
              <a:rPr lang="en-US" altLang="en-US" dirty="0">
                <a:solidFill>
                  <a:srgbClr val="202124"/>
                </a:solidFill>
              </a:rPr>
              <a:t>Paned capacity allows to produce only 60,000 tons of barite concentrate per year. </a:t>
            </a:r>
          </a:p>
          <a:p>
            <a:endParaRPr lang="en-US" dirty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2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2BF0B3F-9D17-4276-8B13-7BB53F5CE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46634" y="432266"/>
            <a:ext cx="5685182" cy="10727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en-US" dirty="0"/>
              <a:t>Strengths and weaknesses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C561F1-7AF0-4AF7-8D3E-CFC6F71CEA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66390" y="1111829"/>
            <a:ext cx="8252129" cy="3079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US" sz="2000" b="1" dirty="0">
                <a:solidFill>
                  <a:srgbClr val="202124"/>
                </a:solidFill>
              </a:rPr>
              <a:t>Strength </a:t>
            </a:r>
          </a:p>
          <a:p>
            <a:pPr lvl="1"/>
            <a:r>
              <a:rPr lang="en-US" altLang="en-US" sz="2000" dirty="0">
                <a:solidFill>
                  <a:srgbClr val="202124"/>
                </a:solidFill>
              </a:rPr>
              <a:t>Quality of concentrate (BaSO4 content is more than 90%); </a:t>
            </a:r>
          </a:p>
          <a:p>
            <a:pPr lvl="1"/>
            <a:r>
              <a:rPr lang="en-US" altLang="en-US" sz="2000" dirty="0">
                <a:solidFill>
                  <a:srgbClr val="202124"/>
                </a:solidFill>
              </a:rPr>
              <a:t>Low cost per tone; </a:t>
            </a:r>
          </a:p>
          <a:p>
            <a:pPr lvl="1"/>
            <a:r>
              <a:rPr lang="en-US" altLang="en-US" sz="2000" dirty="0">
                <a:solidFill>
                  <a:srgbClr val="202124"/>
                </a:solidFill>
              </a:rPr>
              <a:t>High demand; </a:t>
            </a:r>
          </a:p>
          <a:p>
            <a:pPr lvl="1"/>
            <a:r>
              <a:rPr lang="en-US" altLang="en-US" sz="2000" dirty="0">
                <a:solidFill>
                  <a:srgbClr val="202124"/>
                </a:solidFill>
              </a:rPr>
              <a:t>Continuous enterprise cycle (seasonality do not apply); </a:t>
            </a:r>
          </a:p>
          <a:p>
            <a:pPr lvl="1"/>
            <a:r>
              <a:rPr lang="en-US" altLang="en-US" sz="2000" dirty="0">
                <a:solidFill>
                  <a:srgbClr val="202124"/>
                </a:solidFill>
              </a:rPr>
              <a:t>Proximity to transportation means.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490664-EE0D-4281-AB16-2B95CB051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390" y="4116183"/>
            <a:ext cx="6880530" cy="2037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en-US" sz="2000" b="1" dirty="0">
                <a:solidFill>
                  <a:srgbClr val="202124"/>
                </a:solidFill>
              </a:rPr>
              <a:t>Weaknesses and challenges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en-US" sz="2000" dirty="0">
                <a:solidFill>
                  <a:srgbClr val="202124"/>
                </a:solidFill>
              </a:rPr>
              <a:t>The necessity to enter the international market;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en-US" sz="2000" dirty="0">
                <a:solidFill>
                  <a:srgbClr val="202124"/>
                </a:solidFill>
              </a:rPr>
              <a:t>Price fluctuations based on demand;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en-US" sz="2000" dirty="0">
                <a:solidFill>
                  <a:srgbClr val="202124"/>
                </a:solidFill>
              </a:rPr>
              <a:t>Lack of local investor;</a:t>
            </a:r>
          </a:p>
        </p:txBody>
      </p:sp>
    </p:spTree>
    <p:extLst>
      <p:ext uri="{BB962C8B-B14F-4D97-AF65-F5344CB8AC3E}">
        <p14:creationId xmlns:p14="http://schemas.microsoft.com/office/powerpoint/2010/main" val="56914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DEA2-A739-43F2-AF9B-255D48D5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Resume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EAF07-7C0E-4A07-8218-361D0C87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71650"/>
            <a:ext cx="9355138" cy="4139572"/>
          </a:xfrm>
        </p:spPr>
        <p:txBody>
          <a:bodyPr>
            <a:norm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Developing a complete business plan; </a:t>
            </a:r>
          </a:p>
          <a:p>
            <a:pPr marL="0" indent="0"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According to estimations: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2000" dirty="0">
              <a:solidFill>
                <a:srgbClr val="202124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	Stage One investment package is 2,500,000 USD</a:t>
            </a:r>
            <a:r>
              <a:rPr lang="en-US" altLang="en-US" sz="2000" dirty="0">
                <a:solidFill>
                  <a:srgbClr val="202124"/>
                </a:solidFill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	Profit period 1 year;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	Payback 1.5 years;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202124"/>
              </a:solidFill>
            </a:endParaRPr>
          </a:p>
          <a:p>
            <a:pPr marR="0" lvl="0" fontAlgn="base">
              <a:lnSpc>
                <a:spcPct val="100000"/>
              </a:lnSpc>
              <a:buSzTx/>
              <a:tabLst/>
            </a:pPr>
            <a:r>
              <a:rPr lang="en-US" altLang="en-US" sz="2000" dirty="0">
                <a:solidFill>
                  <a:srgbClr val="202124"/>
                </a:solidFill>
              </a:rPr>
              <a:t>In case of full scale investment: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	Annual Profit 4,000,000 USD;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	Profit period 1.5-2.0 years;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	Payback        2 - 2.5 years;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590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A9A3D70-C979-4BF2-A2FC-E80FA0F11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2150" y="675668"/>
            <a:ext cx="6051337" cy="518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en-US" dirty="0">
                <a:solidFill>
                  <a:srgbClr val="202124"/>
                </a:solidFill>
              </a:rPr>
              <a:t>The essence of the project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D9889B3-986D-4087-967A-3FD1A75C0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2" y="1690528"/>
            <a:ext cx="7915275" cy="35554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Tx/>
              <a:buFont typeface="Wingdings 3" charset="2"/>
              <a:buChar char=""/>
              <a:tabLst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Extraction and processing of barite ore from the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Chordi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barite mine in the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Racha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region; </a:t>
            </a:r>
            <a:endParaRPr lang="ka-GE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742950" lvl="1" indent="-28575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Open extraction and recycling of barite-containing waste in the village of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Iri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 </a:t>
            </a:r>
            <a:endParaRPr lang="ka-GE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742950" lvl="1" indent="-28575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Development of the Barite mining industrial complex - processing and enrichment factories, on the territory of currently abandoned 2.2 hectares plot.</a:t>
            </a:r>
            <a:endParaRPr lang="ka-GE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Enriching and selling concentrate;</a:t>
            </a:r>
            <a:endParaRPr lang="ka-GE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Develop waste free environmentally friendly production;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700D22D2-A074-4BED-B2BF-64A10D0C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081" y="5719492"/>
            <a:ext cx="9285026" cy="580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Barite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is used in oil and gas extraction-refining, chemical industry,</a:t>
            </a:r>
            <a:r>
              <a:rPr lang="en-US" altLang="en-US" sz="2000" dirty="0">
                <a:solidFill>
                  <a:srgbClr val="202124"/>
                </a:solidFill>
                <a:latin typeface="+mj-lt"/>
              </a:rPr>
              <a:t> i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n construction, pharmaceuticals, agriculture, food industry, etc.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444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0974-4789-4285-B4BA-A2B7B25C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25" y="627913"/>
            <a:ext cx="8911687" cy="795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solidFill>
                  <a:srgbClr val="202124"/>
                </a:solidFill>
              </a:rPr>
              <a:t>Financial estimates</a:t>
            </a:r>
            <a:endParaRPr lang="en-US" dirty="0">
              <a:solidFill>
                <a:srgbClr val="20212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3D0F-2E42-42CA-84F2-DBFE1802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57350"/>
            <a:ext cx="8915400" cy="3777622"/>
          </a:xfrm>
        </p:spPr>
        <p:txBody>
          <a:bodyPr>
            <a:norm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Stage one investment amount is USD 2,500,000</a:t>
            </a:r>
            <a:endParaRPr kumimoji="0" lang="ka-GE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Payback </a:t>
            </a:r>
            <a:r>
              <a:rPr lang="en-US" altLang="en-US" sz="2000" dirty="0">
                <a:solidFill>
                  <a:srgbClr val="202124"/>
                </a:solidFill>
              </a:rPr>
              <a:t>period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1.5 years;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a-GE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Yield from barite-containing waste 30%;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a-GE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Finished goods </a:t>
            </a:r>
            <a:r>
              <a:rPr kumimoji="0" lang="ka-GE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- </a:t>
            </a:r>
            <a:r>
              <a:rPr lang="en-US" altLang="en-US" sz="2000" dirty="0">
                <a:solidFill>
                  <a:srgbClr val="202124"/>
                </a:solidFill>
              </a:rPr>
              <a:t>about 150,000 tons</a:t>
            </a:r>
            <a:r>
              <a:rPr lang="ka-GE" altLang="en-US" sz="2000" dirty="0">
                <a:solidFill>
                  <a:srgbClr val="202124"/>
                </a:solidFill>
              </a:rPr>
              <a:t> </a:t>
            </a:r>
            <a:r>
              <a:rPr lang="en-US" altLang="en-US" sz="2000" dirty="0">
                <a:solidFill>
                  <a:srgbClr val="202124"/>
                </a:solidFill>
              </a:rPr>
              <a:t>of 92-95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% concentrate;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a-GE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altLang="en-US" sz="2000" dirty="0"/>
              <a:t>One tone sale price 100 USD;</a:t>
            </a:r>
            <a:endParaRPr lang="ka-GE" altLang="en-US" sz="2000" dirty="0"/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Income from sales 15,000,000 </a:t>
            </a:r>
            <a:r>
              <a:rPr lang="en-US" altLang="en-US" sz="2000" dirty="0"/>
              <a:t>USD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a-GE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Processing cost 25 </a:t>
            </a:r>
            <a:r>
              <a:rPr lang="en-US" altLang="en-US" sz="2000" dirty="0"/>
              <a:t>US</a:t>
            </a:r>
            <a:r>
              <a:rPr lang="en-US" altLang="en-US" sz="2000" dirty="0">
                <a:solidFill>
                  <a:srgbClr val="202124"/>
                </a:solidFill>
              </a:rPr>
              <a:t>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per tone;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a-GE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Profit  9,000,000 USD.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  <a:p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6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4D44-B578-47CE-8A46-4BF53696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440"/>
          </a:xfrm>
        </p:spPr>
        <p:txBody>
          <a:bodyPr/>
          <a:lstStyle/>
          <a:p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Works performed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D053-05E7-47D1-A16D-A67A714BC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912" y="1540189"/>
            <a:ext cx="8915400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000" dirty="0">
                <a:solidFill>
                  <a:srgbClr val="202124"/>
                </a:solidFill>
              </a:rPr>
              <a:t>A step-by-step plan for the creation of a barite mining-industrial complex has been developed; </a:t>
            </a:r>
          </a:p>
          <a:p>
            <a:r>
              <a:rPr lang="en-US" altLang="en-US" sz="2000" dirty="0" err="1">
                <a:solidFill>
                  <a:srgbClr val="202124"/>
                </a:solidFill>
              </a:rPr>
              <a:t>Chordi</a:t>
            </a:r>
            <a:r>
              <a:rPr lang="en-US" altLang="en-US" sz="2000" dirty="0">
                <a:solidFill>
                  <a:srgbClr val="202124"/>
                </a:solidFill>
              </a:rPr>
              <a:t> ore deposits have been studied; </a:t>
            </a:r>
          </a:p>
          <a:p>
            <a:r>
              <a:rPr lang="en-US" altLang="en-US" sz="2000" dirty="0">
                <a:solidFill>
                  <a:srgbClr val="202124"/>
                </a:solidFill>
              </a:rPr>
              <a:t>The chemical composition of ore and waste is studied; </a:t>
            </a:r>
          </a:p>
          <a:p>
            <a:r>
              <a:rPr lang="en-US" altLang="en-US" sz="2000" dirty="0">
                <a:solidFill>
                  <a:srgbClr val="202124"/>
                </a:solidFill>
              </a:rPr>
              <a:t>A profile of a barite ore and waste processing enrichment plant was created; </a:t>
            </a:r>
          </a:p>
          <a:p>
            <a:r>
              <a:rPr lang="en-US" altLang="en-US" sz="2000" dirty="0">
                <a:solidFill>
                  <a:srgbClr val="202124"/>
                </a:solidFill>
              </a:rPr>
              <a:t>The technology of making barite concentrate has been developed;</a:t>
            </a:r>
          </a:p>
          <a:p>
            <a:r>
              <a:rPr lang="en-US" sz="2000" dirty="0">
                <a:solidFill>
                  <a:srgbClr val="202124"/>
                </a:solidFill>
              </a:rPr>
              <a:t>Demand for barite concentrate is studied;</a:t>
            </a:r>
          </a:p>
          <a:p>
            <a:r>
              <a:rPr lang="en-US" altLang="en-US" sz="2000" dirty="0">
                <a:solidFill>
                  <a:srgbClr val="202124"/>
                </a:solidFill>
              </a:rPr>
              <a:t>The supplier of the production equipment is identified;</a:t>
            </a:r>
          </a:p>
        </p:txBody>
      </p:sp>
    </p:spTree>
    <p:extLst>
      <p:ext uri="{BB962C8B-B14F-4D97-AF65-F5344CB8AC3E}">
        <p14:creationId xmlns:p14="http://schemas.microsoft.com/office/powerpoint/2010/main" val="292991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A666F7F-E05D-433E-A864-9F17B61FE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52734" y="309562"/>
            <a:ext cx="5126403" cy="580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The current situation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4311C-6C69-459A-8408-6BE6F6741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22909"/>
          <a:stretch/>
        </p:blipFill>
        <p:spPr>
          <a:xfrm>
            <a:off x="1838324" y="2047874"/>
            <a:ext cx="4047205" cy="2912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02526D-6ABA-4AB7-AF21-C0C70F56F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37" y="309563"/>
            <a:ext cx="5384266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CCAE-0C8F-4D68-A91C-C1E63CF1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440"/>
          </a:xfrm>
        </p:spPr>
        <p:txBody>
          <a:bodyPr/>
          <a:lstStyle/>
          <a:p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Stages of creating a complex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5EE1-5299-4E63-AB58-FC7C62F8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981201"/>
            <a:ext cx="9715914" cy="1923288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rgbClr val="202124"/>
                </a:solidFill>
              </a:rPr>
              <a:t>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tage One - Plant Construction and Waste Recycling - 2,500,000 USD;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Stage Two - construction of a cableway (3.5 km) 1,800,000 - 2,000,000 USD;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Stage Three - mining 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Chordi</a:t>
            </a:r>
            <a:r>
              <a:rPr lang="en-US" altLang="en-US" sz="2000" dirty="0">
                <a:solidFill>
                  <a:srgbClr val="202124"/>
                </a:solidFill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processing at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plant - 1,500,000 USD;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Total initial investment for the complex is 6,000,000 USD.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AFCD9-2085-4D2C-86D8-D99CEB44F6E2}"/>
              </a:ext>
            </a:extLst>
          </p:cNvPr>
          <p:cNvSpPr txBox="1"/>
          <p:nvPr/>
        </p:nvSpPr>
        <p:spPr>
          <a:xfrm>
            <a:off x="2438400" y="4620309"/>
            <a:ext cx="822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It is possible to finance the subsequent stages by reinvesting the profit from the first stage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553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4CEF543-278C-4A57-8332-115EA0793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3418" y="195442"/>
            <a:ext cx="5387693" cy="580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Technology and cost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00C2-B928-4EBC-ACA1-401706DC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488" y="885424"/>
            <a:ext cx="10467494" cy="275272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US" sz="2000" dirty="0">
                <a:solidFill>
                  <a:srgbClr val="202124"/>
                </a:solidFill>
              </a:rPr>
              <a:t>Ore enrichment will be carried out by modern high-tech process - gravitational method, 92-95% BASO4 concentrate is yielded; </a:t>
            </a:r>
          </a:p>
          <a:p>
            <a:r>
              <a:rPr lang="en-US" altLang="en-US" sz="2000" dirty="0">
                <a:solidFill>
                  <a:srgbClr val="202124"/>
                </a:solidFill>
              </a:rPr>
              <a:t>Concentrate will be packaged; </a:t>
            </a:r>
          </a:p>
          <a:p>
            <a:r>
              <a:rPr lang="en-US" altLang="en-US" sz="2000" dirty="0">
                <a:solidFill>
                  <a:srgbClr val="202124"/>
                </a:solidFill>
              </a:rPr>
              <a:t>The projected capacity of the enrichment plant is 50 tones per hour; The mode of operation is continuous; </a:t>
            </a:r>
          </a:p>
          <a:p>
            <a:r>
              <a:rPr lang="en-US" altLang="en-US" sz="2000" dirty="0">
                <a:solidFill>
                  <a:srgbClr val="202124"/>
                </a:solidFill>
              </a:rPr>
              <a:t>The cost of 1 tone of concentrate is (in the case of the first stage) a total of 25   USD.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279C86-B6F3-4373-ABEF-339510B30711}"/>
              </a:ext>
            </a:extLst>
          </p:cNvPr>
          <p:cNvSpPr txBox="1">
            <a:spLocks/>
          </p:cNvSpPr>
          <p:nvPr/>
        </p:nvSpPr>
        <p:spPr>
          <a:xfrm>
            <a:off x="1251705" y="2897278"/>
            <a:ext cx="8980698" cy="396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ka-GE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ka-GE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ka-GE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ka-GE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ka-GE" sz="18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ka-GE" sz="18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ka-GE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ka-GE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ka-GE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17224-09B5-429D-B4FD-80F442016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60" y="3836976"/>
            <a:ext cx="3824272" cy="30210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8CC55A-018F-4058-A7D3-24E34C0E93D1}"/>
              </a:ext>
            </a:extLst>
          </p:cNvPr>
          <p:cNvSpPr/>
          <p:nvPr/>
        </p:nvSpPr>
        <p:spPr>
          <a:xfrm>
            <a:off x="7116024" y="3836976"/>
            <a:ext cx="3824271" cy="3021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Energy efficient Swedish high-tech crusher - sorting trapezoidal mill is the most modern mill for obtaining barite micro powders - contains: hammer crusher, elevator, hopper, vibrating feeder, center block, compactor, electrical control system.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51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A34C-1F24-4D53-A805-860650F2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521" y="1532946"/>
            <a:ext cx="9884674" cy="1498600"/>
          </a:xfrm>
        </p:spPr>
        <p:txBody>
          <a:bodyPr>
            <a:no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Approximate volume of barite containing ore waste 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Iri</a:t>
            </a:r>
            <a:r>
              <a:rPr lang="ka-GE" altLang="en-US" sz="2000" dirty="0">
                <a:solidFill>
                  <a:srgbClr val="202124"/>
                </a:solidFill>
              </a:rPr>
              <a:t> 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0.5 million tons;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Proved  volume of barite 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Chordi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deposit - 2.0 million</a:t>
            </a:r>
            <a:r>
              <a:rPr lang="ka-GE" altLang="en-US" sz="2000" dirty="0">
                <a:solidFill>
                  <a:srgbClr val="202124"/>
                </a:solidFill>
              </a:rPr>
              <a:t> </a:t>
            </a:r>
            <a:r>
              <a:rPr lang="en-US" altLang="en-US" sz="2000" dirty="0">
                <a:solidFill>
                  <a:srgbClr val="202124"/>
                </a:solidFill>
              </a:rPr>
              <a:t>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ons;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Estimated volume of barite in the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Chordi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deposit is more than 10 million tons.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BBC557-7273-49DB-96E5-949D0894C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52688" y="555195"/>
            <a:ext cx="8912225" cy="580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Ore deposits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EDB4A-2A23-4E19-81EC-BBA6050FB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5"/>
          <a:stretch/>
        </p:blipFill>
        <p:spPr>
          <a:xfrm>
            <a:off x="3140301" y="3429000"/>
            <a:ext cx="6869571" cy="32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1985-1B27-434E-9D64-5BA71C57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87320"/>
            <a:ext cx="8911687" cy="718915"/>
          </a:xfrm>
        </p:spPr>
        <p:txBody>
          <a:bodyPr/>
          <a:lstStyle/>
          <a:p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Works to be carried out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2EA9-694A-4333-B411-49300BA74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04975"/>
            <a:ext cx="8915400" cy="3205353"/>
          </a:xfrm>
        </p:spPr>
        <p:txBody>
          <a:bodyPr>
            <a:norm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Identifying investor;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Business plan development;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Adjustment </a:t>
            </a:r>
            <a:r>
              <a:rPr lang="en-US" altLang="en-US" sz="2000" dirty="0">
                <a:solidFill>
                  <a:srgbClr val="202124"/>
                </a:solidFill>
              </a:rPr>
              <a:t>of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technological process;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Design of the plan construction project;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Plant construction, installation of equipment;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Barite enrichment, packaging; 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Trading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234604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784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inherit</vt:lpstr>
      <vt:lpstr>Sylfaen</vt:lpstr>
      <vt:lpstr>Wingdings 3</vt:lpstr>
      <vt:lpstr>Wisp</vt:lpstr>
      <vt:lpstr>Barite extraction and processing </vt:lpstr>
      <vt:lpstr>The essence of the project </vt:lpstr>
      <vt:lpstr>Financial estimates</vt:lpstr>
      <vt:lpstr>Works performed </vt:lpstr>
      <vt:lpstr>The current situation </vt:lpstr>
      <vt:lpstr>Stages of creating a complex </vt:lpstr>
      <vt:lpstr>Technology and cost </vt:lpstr>
      <vt:lpstr>Ore deposits </vt:lpstr>
      <vt:lpstr>Works to be carried out </vt:lpstr>
      <vt:lpstr>Marketing</vt:lpstr>
      <vt:lpstr>Strengths and weaknesses </vt:lpstr>
      <vt:lpstr>Resume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ბარიტის მოპოვება და გადამუშავება</dc:title>
  <dc:creator>Levan</dc:creator>
  <cp:lastModifiedBy>Mariam Gogichadze (120594)</cp:lastModifiedBy>
  <cp:revision>59</cp:revision>
  <dcterms:created xsi:type="dcterms:W3CDTF">2021-07-06T11:13:14Z</dcterms:created>
  <dcterms:modified xsi:type="dcterms:W3CDTF">2021-09-13T15:05:37Z</dcterms:modified>
</cp:coreProperties>
</file>